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8" r:id="rId6"/>
    <p:sldId id="269" r:id="rId7"/>
    <p:sldId id="261" r:id="rId8"/>
    <p:sldId id="27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2B7"/>
    <a:srgbClr val="9AA08A"/>
    <a:srgbClr val="F4CF4D"/>
    <a:srgbClr val="ED7D31"/>
    <a:srgbClr val="7E8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74" autoAdjust="0"/>
  </p:normalViewPr>
  <p:slideViewPr>
    <p:cSldViewPr snapToGrid="0">
      <p:cViewPr varScale="1">
        <p:scale>
          <a:sx n="111" d="100"/>
          <a:sy n="111" d="100"/>
        </p:scale>
        <p:origin x="1650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3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0557-6538-4C9D-85F3-0C01D91ECDC6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38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73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4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4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4707-938E-4925-98F5-63B1EE5663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3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4707-938E-4925-98F5-63B1EE56639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8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4707-938E-4925-98F5-63B1EE56639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6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4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0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0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69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9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14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15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1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20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1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22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3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2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2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69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2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31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32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3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3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8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1048699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0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70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F660-3691-4D4A-9597-8C656A31992E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E010-636B-421A-BFC2-4A3D58D9C5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mom.ru/dobro/campaign/pozhertvovanie-na-tsentr-semejnogo-ustrojstva-obiteli/?utm_medium=reports&amp;utm_source=site&amp;utm_campaign=report-september-25_2025.10.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Прямоугольник 21"/>
          <p:cNvSpPr/>
          <p:nvPr/>
        </p:nvSpPr>
        <p:spPr>
          <a:xfrm>
            <a:off x="2660943" y="1485900"/>
            <a:ext cx="6130631" cy="31432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3" name="Заголовок 1"/>
          <p:cNvSpPr>
            <a:spLocks noGrp="1"/>
          </p:cNvSpPr>
          <p:nvPr>
            <p:ph type="ctrTitle"/>
          </p:nvPr>
        </p:nvSpPr>
        <p:spPr>
          <a:xfrm>
            <a:off x="3061553" y="1351012"/>
            <a:ext cx="5789428" cy="129655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entury Schoolbook" panose="02040604050505020304" pitchFamily="18" charset="0"/>
              </a:rPr>
              <a:t>Центр семейного </a:t>
            </a:r>
            <a:r>
              <a:rPr lang="ru-RU" sz="3200" b="1" dirty="0" smtClean="0">
                <a:latin typeface="Century Schoolbook" panose="02040604050505020304" pitchFamily="18" charset="0"/>
              </a:rPr>
              <a:t>устройства</a:t>
            </a:r>
            <a:endParaRPr lang="ru-RU" sz="3200" b="1" dirty="0"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6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7002" y="3996954"/>
            <a:ext cx="4091852" cy="1655762"/>
          </a:xfrm>
        </p:spPr>
        <p:txBody>
          <a:bodyPr>
            <a:normAutofit/>
          </a:bodyPr>
          <a:lstStyle/>
          <a:p>
            <a:pPr algn="l"/>
            <a:r>
              <a:rPr lang="ru" altLang="ru-RU" sz="2400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-RU" sz="2400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625" name="Прямоугольник 3"/>
          <p:cNvSpPr/>
          <p:nvPr/>
        </p:nvSpPr>
        <p:spPr>
          <a:xfrm>
            <a:off x="-15683" y="-85724"/>
            <a:ext cx="2830174" cy="7001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6" name="Подзаголовок 2"/>
          <p:cNvSpPr txBox="1"/>
          <p:nvPr/>
        </p:nvSpPr>
        <p:spPr>
          <a:xfrm>
            <a:off x="3061553" y="3635594"/>
            <a:ext cx="461924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latin typeface="Century Schoolbook" panose="02040604050505020304" pitchFamily="18" charset="0"/>
                <a:cs typeface="TS Remarker" pitchFamily="50" charset="-52"/>
              </a:rPr>
              <a:t>Ежемесячный отчет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cxnSp>
        <p:nvCxnSpPr>
          <p:cNvPr id="3145728" name="Прямая соединительная линия 6"/>
          <p:cNvCxnSpPr>
            <a:cxnSpLocks/>
          </p:cNvCxnSpPr>
          <p:nvPr/>
        </p:nvCxnSpPr>
        <p:spPr>
          <a:xfrm>
            <a:off x="3132617" y="3433383"/>
            <a:ext cx="5443870" cy="0"/>
          </a:xfrm>
          <a:prstGeom prst="line">
            <a:avLst/>
          </a:prstGeom>
          <a:ln>
            <a:solidFill>
              <a:srgbClr val="73A2B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27" name="Заголовок 1"/>
          <p:cNvSpPr txBox="1"/>
          <p:nvPr/>
        </p:nvSpPr>
        <p:spPr>
          <a:xfrm>
            <a:off x="3132617" y="2418879"/>
            <a:ext cx="5789428" cy="898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sz="2000" dirty="0">
                <a:latin typeface="Century Schoolbook" panose="02040604050505020304" pitchFamily="18" charset="0"/>
              </a:rPr>
              <a:t>детей-сирот и детей, </a:t>
            </a:r>
            <a:endParaRPr lang="ru-RU" sz="2000" dirty="0" smtClean="0">
              <a:latin typeface="Century Schoolbook" panose="02040604050505020304" pitchFamily="18" charset="0"/>
            </a:endParaRPr>
          </a:p>
          <a:p>
            <a:pPr algn="l">
              <a:lnSpc>
                <a:spcPts val="2200"/>
              </a:lnSpc>
            </a:pPr>
            <a:r>
              <a:rPr lang="ru-RU" sz="2000" dirty="0" smtClean="0">
                <a:latin typeface="Century Schoolbook" panose="02040604050505020304" pitchFamily="18" charset="0"/>
              </a:rPr>
              <a:t>оставшихся </a:t>
            </a:r>
            <a:r>
              <a:rPr lang="ru-RU" sz="2000" dirty="0">
                <a:latin typeface="Century Schoolbook" panose="02040604050505020304" pitchFamily="18" charset="0"/>
              </a:rPr>
              <a:t>без попечения </a:t>
            </a:r>
            <a:r>
              <a:rPr lang="ru-RU" sz="2000" dirty="0" smtClean="0">
                <a:latin typeface="Century Schoolbook" panose="02040604050505020304" pitchFamily="18" charset="0"/>
              </a:rPr>
              <a:t>родителей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sp>
        <p:nvSpPr>
          <p:cNvPr id="1048628" name="Овал 20"/>
          <p:cNvSpPr/>
          <p:nvPr/>
        </p:nvSpPr>
        <p:spPr>
          <a:xfrm>
            <a:off x="137865" y="1783561"/>
            <a:ext cx="2533650" cy="254792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8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28" y="2090748"/>
            <a:ext cx="2028953" cy="2017178"/>
          </a:xfrm>
          <a:prstGeom prst="rect">
            <a:avLst/>
          </a:prstGeom>
        </p:spPr>
      </p:pic>
      <p:pic>
        <p:nvPicPr>
          <p:cNvPr id="2097159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45465" y="2999022"/>
            <a:ext cx="2497950" cy="6359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 smtClean="0"/>
              <a:t>9</a:t>
            </a:r>
            <a:endParaRPr lang="ru-RU" sz="1400" dirty="0"/>
          </a:p>
        </p:txBody>
      </p:sp>
      <p:sp>
        <p:nvSpPr>
          <p:cNvPr id="1048663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64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Помочь проекту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665" name="Прямоугольник 12"/>
          <p:cNvSpPr/>
          <p:nvPr/>
        </p:nvSpPr>
        <p:spPr>
          <a:xfrm>
            <a:off x="245097" y="4423956"/>
            <a:ext cx="2460396" cy="1649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61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666" name="Объект 2"/>
          <p:cNvSpPr txBox="1"/>
          <p:nvPr/>
        </p:nvSpPr>
        <p:spPr>
          <a:xfrm>
            <a:off x="834789" y="2664825"/>
            <a:ext cx="8080612" cy="34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ru-RU" sz="2400" dirty="0" smtClean="0"/>
              <a:t>Сделать пожертвование и помочь проекту: </a:t>
            </a:r>
            <a:endParaRPr lang="ru-RU" sz="2400" dirty="0"/>
          </a:p>
        </p:txBody>
      </p:sp>
      <p:sp>
        <p:nvSpPr>
          <p:cNvPr id="1048667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668" name="Объект 2"/>
          <p:cNvSpPr txBox="1"/>
          <p:nvPr/>
        </p:nvSpPr>
        <p:spPr>
          <a:xfrm>
            <a:off x="834788" y="1516589"/>
            <a:ext cx="8080612" cy="34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ru-RU" sz="2400" dirty="0" smtClean="0"/>
              <a:t>Вся деятельность Центра семейного устройства проходит 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b="1" dirty="0" smtClean="0"/>
              <a:t>бесплатной</a:t>
            </a:r>
            <a:r>
              <a:rPr lang="ru-RU" sz="2400" dirty="0" smtClean="0"/>
              <a:t> основе. </a:t>
            </a:r>
            <a:endParaRPr lang="ru-RU" sz="2400" dirty="0"/>
          </a:p>
        </p:txBody>
      </p:sp>
      <p:sp>
        <p:nvSpPr>
          <p:cNvPr id="1048669" name="Прямоугольник 16"/>
          <p:cNvSpPr/>
          <p:nvPr/>
        </p:nvSpPr>
        <p:spPr>
          <a:xfrm>
            <a:off x="2662827" y="3432398"/>
            <a:ext cx="2695576" cy="2619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6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175" y="3588675"/>
            <a:ext cx="2324100" cy="2324100"/>
          </a:xfrm>
          <a:prstGeom prst="rect">
            <a:avLst/>
          </a:prstGeom>
        </p:spPr>
      </p:pic>
      <p:sp>
        <p:nvSpPr>
          <p:cNvPr id="1048670" name="Прямоугольник 17"/>
          <p:cNvSpPr/>
          <p:nvPr/>
        </p:nvSpPr>
        <p:spPr>
          <a:xfrm>
            <a:off x="5541751" y="3432398"/>
            <a:ext cx="2695576" cy="2619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1" name="Прямоугольник 22"/>
          <p:cNvSpPr/>
          <p:nvPr/>
        </p:nvSpPr>
        <p:spPr>
          <a:xfrm>
            <a:off x="5719954" y="3588676"/>
            <a:ext cx="2338196" cy="23241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2" name="Объект 2"/>
          <p:cNvSpPr txBox="1"/>
          <p:nvPr/>
        </p:nvSpPr>
        <p:spPr>
          <a:xfrm>
            <a:off x="5589541" y="4924088"/>
            <a:ext cx="2667383" cy="34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600" dirty="0" smtClean="0">
                <a:hlinkClick r:id="rId4"/>
              </a:rPr>
              <a:t>www.mmom.ru</a:t>
            </a:r>
            <a:endParaRPr lang="ru-RU" sz="1600" dirty="0"/>
          </a:p>
        </p:txBody>
      </p:sp>
      <p:sp>
        <p:nvSpPr>
          <p:cNvPr id="1048673" name="Объект 2"/>
          <p:cNvSpPr txBox="1"/>
          <p:nvPr/>
        </p:nvSpPr>
        <p:spPr>
          <a:xfrm>
            <a:off x="5569944" y="4005746"/>
            <a:ext cx="2667382" cy="34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На сайте </a:t>
            </a:r>
          </a:p>
          <a:p>
            <a:pPr marL="0" lvl="0"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Марфо-Мариинской обители по ссылке: 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 smtClean="0"/>
              <a:t>10</a:t>
            </a:r>
            <a:endParaRPr lang="ru-RU" sz="1400" dirty="0"/>
          </a:p>
        </p:txBody>
      </p:sp>
      <p:sp>
        <p:nvSpPr>
          <p:cNvPr id="1048675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6" name="Подзаголовок 2"/>
          <p:cNvSpPr txBox="1"/>
          <p:nvPr/>
        </p:nvSpPr>
        <p:spPr>
          <a:xfrm>
            <a:off x="735973" y="532691"/>
            <a:ext cx="4976641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Связать с нами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97163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161" y="2777877"/>
            <a:ext cx="832330" cy="832330"/>
          </a:xfrm>
          <a:prstGeom prst="rect">
            <a:avLst/>
          </a:prstGeom>
        </p:spPr>
      </p:pic>
      <p:sp>
        <p:nvSpPr>
          <p:cNvPr id="1048677" name="Подзаголовок 2"/>
          <p:cNvSpPr txBox="1"/>
          <p:nvPr/>
        </p:nvSpPr>
        <p:spPr>
          <a:xfrm>
            <a:off x="1856297" y="5338570"/>
            <a:ext cx="45082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400" dirty="0" smtClean="0"/>
              <a:t>Адрес:</a:t>
            </a:r>
          </a:p>
          <a:p>
            <a:pPr algn="l">
              <a:lnSpc>
                <a:spcPts val="2000"/>
              </a:lnSpc>
            </a:pPr>
            <a:r>
              <a:rPr lang="ru-RU" sz="2000" b="1" dirty="0"/>
              <a:t>у</a:t>
            </a:r>
            <a:r>
              <a:rPr lang="ru-RU" sz="2000" b="1" dirty="0" smtClean="0"/>
              <a:t>л. Большая Ордынка, 34с3 </a:t>
            </a:r>
            <a:endParaRPr lang="ru-RU" sz="2000" b="1" dirty="0"/>
          </a:p>
        </p:txBody>
      </p:sp>
      <p:sp>
        <p:nvSpPr>
          <p:cNvPr id="1048678" name="Подзаголовок 2"/>
          <p:cNvSpPr txBox="1"/>
          <p:nvPr/>
        </p:nvSpPr>
        <p:spPr>
          <a:xfrm>
            <a:off x="1757899" y="2931047"/>
            <a:ext cx="45082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400" dirty="0" smtClean="0"/>
              <a:t>Обратиться за помощью:</a:t>
            </a:r>
          </a:p>
          <a:p>
            <a:pPr algn="l">
              <a:lnSpc>
                <a:spcPts val="2000"/>
              </a:lnSpc>
            </a:pPr>
            <a:r>
              <a:rPr lang="ru-RU" sz="2000" b="1" dirty="0"/>
              <a:t> 8-901-578-21-47</a:t>
            </a:r>
            <a:endParaRPr lang="ru-RU" sz="2000" dirty="0"/>
          </a:p>
        </p:txBody>
      </p:sp>
      <p:sp>
        <p:nvSpPr>
          <p:cNvPr id="1048680" name="Прямоугольник 18"/>
          <p:cNvSpPr/>
          <p:nvPr/>
        </p:nvSpPr>
        <p:spPr>
          <a:xfrm>
            <a:off x="5543668" y="3275180"/>
            <a:ext cx="3467598" cy="21842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81" name="Подзаголовок 2"/>
          <p:cNvSpPr txBox="1"/>
          <p:nvPr/>
        </p:nvSpPr>
        <p:spPr>
          <a:xfrm>
            <a:off x="5901550" y="4440487"/>
            <a:ext cx="26185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2400" dirty="0" smtClean="0"/>
              <a:t>Подписывайтесь</a:t>
            </a:r>
            <a:endParaRPr lang="ru-RU" sz="2400" dirty="0"/>
          </a:p>
          <a:p>
            <a:pPr>
              <a:lnSpc>
                <a:spcPts val="2000"/>
              </a:lnSpc>
            </a:pPr>
            <a:r>
              <a:rPr lang="ru-RU" sz="2400" dirty="0" smtClean="0"/>
              <a:t>на наши </a:t>
            </a:r>
            <a:r>
              <a:rPr lang="ru-RU" sz="2400" dirty="0" err="1" smtClean="0"/>
              <a:t>соц.сети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2097164" name="Рисунок 19"/>
          <p:cNvPicPr>
            <a:picLocks noChangeAspect="1"/>
          </p:cNvPicPr>
          <p:nvPr/>
        </p:nvPicPr>
        <p:blipFill rotWithShape="1">
          <a:blip r:embed="rId4" cstate="print"/>
          <a:srcRect l="1" r="-36607"/>
          <a:stretch/>
        </p:blipFill>
        <p:spPr>
          <a:xfrm>
            <a:off x="6348716" y="3482712"/>
            <a:ext cx="2355337" cy="811373"/>
          </a:xfrm>
          <a:prstGeom prst="rect">
            <a:avLst/>
          </a:prstGeom>
        </p:spPr>
      </p:pic>
      <p:sp>
        <p:nvSpPr>
          <p:cNvPr id="1048682" name="Подзаголовок 2"/>
          <p:cNvSpPr txBox="1"/>
          <p:nvPr/>
        </p:nvSpPr>
        <p:spPr>
          <a:xfrm>
            <a:off x="1853264" y="4059824"/>
            <a:ext cx="45082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400" dirty="0" smtClean="0"/>
              <a:t>Написать нам:</a:t>
            </a:r>
          </a:p>
          <a:p>
            <a:pPr algn="l">
              <a:lnSpc>
                <a:spcPts val="2000"/>
              </a:lnSpc>
            </a:pPr>
            <a:r>
              <a:rPr lang="en-US" sz="2000" b="1" dirty="0" smtClean="0">
                <a:cs typeface="TS Remarker" pitchFamily="50" charset="-52"/>
              </a:rPr>
              <a:t>mmom.csu@gmail.com</a:t>
            </a:r>
            <a:endParaRPr lang="ru-RU" sz="2400" dirty="0"/>
          </a:p>
        </p:txBody>
      </p:sp>
      <p:pic>
        <p:nvPicPr>
          <p:cNvPr id="2097165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76023" y="5161709"/>
            <a:ext cx="896440" cy="896440"/>
          </a:xfrm>
          <a:prstGeom prst="rect">
            <a:avLst/>
          </a:prstGeom>
        </p:spPr>
      </p:pic>
      <p:pic>
        <p:nvPicPr>
          <p:cNvPr id="2097166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974" y="3839451"/>
            <a:ext cx="1021926" cy="1021926"/>
          </a:xfrm>
          <a:prstGeom prst="rect">
            <a:avLst/>
          </a:prstGeom>
        </p:spPr>
      </p:pic>
      <p:sp>
        <p:nvSpPr>
          <p:cNvPr id="1048683" name="Подзаголовок 2"/>
          <p:cNvSpPr txBox="1"/>
          <p:nvPr/>
        </p:nvSpPr>
        <p:spPr>
          <a:xfrm>
            <a:off x="735973" y="1435662"/>
            <a:ext cx="84889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ru-RU" sz="2400" dirty="0" smtClean="0">
                <a:cs typeface="TS Remarker" pitchFamily="50" charset="-52"/>
              </a:rPr>
              <a:t>Всю информацию о деятельности Центра семейного устройства вы можете узнать на официальных источниках 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ru-RU" sz="2400" dirty="0" smtClean="0">
                <a:cs typeface="TS Remarker" pitchFamily="50" charset="-52"/>
              </a:rPr>
              <a:t>Марфо-Мариинской обители милосердия</a:t>
            </a:r>
            <a:endParaRPr lang="ru-RU" sz="2400" dirty="0"/>
          </a:p>
        </p:txBody>
      </p:sp>
      <p:pic>
        <p:nvPicPr>
          <p:cNvPr id="2097167" name="Рисунок 26"/>
          <p:cNvPicPr>
            <a:picLocks noChangeAspect="1"/>
          </p:cNvPicPr>
          <p:nvPr/>
        </p:nvPicPr>
        <p:blipFill rotWithShape="1">
          <a:blip r:embed="rId7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684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Объект 2"/>
          <p:cNvSpPr>
            <a:spLocks noGrp="1"/>
          </p:cNvSpPr>
          <p:nvPr>
            <p:ph idx="1"/>
          </p:nvPr>
        </p:nvSpPr>
        <p:spPr>
          <a:xfrm>
            <a:off x="521599" y="1713247"/>
            <a:ext cx="84065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Важные события</a:t>
            </a:r>
            <a:r>
              <a:rPr lang="en-US" altLang="ru" sz="2400" dirty="0" smtClean="0"/>
              <a:t> ......................................................................</a:t>
            </a:r>
            <a:r>
              <a:rPr lang="ru-RU" sz="2400" dirty="0"/>
              <a:t>2</a:t>
            </a:r>
            <a:endParaRPr lang="zh-CN" altLang="en-US" dirty="0"/>
          </a:p>
          <a:p>
            <a:pPr marL="0" indent="0">
              <a:buNone/>
            </a:pPr>
            <a:r>
              <a:rPr lang="ru-RU" sz="2400" dirty="0" smtClean="0"/>
              <a:t>Главные цифры месяца</a:t>
            </a:r>
            <a:r>
              <a:rPr lang="en-US" altLang="ru" sz="2400" dirty="0" smtClean="0"/>
              <a:t> </a:t>
            </a:r>
            <a:r>
              <a:rPr lang="en-US" altLang="ru" sz="2400" dirty="0" smtClean="0"/>
              <a:t>.........................................................</a:t>
            </a:r>
            <a:r>
              <a:rPr lang="ru-RU" altLang="ru" sz="2400" dirty="0" smtClean="0"/>
              <a:t>.</a:t>
            </a:r>
            <a:r>
              <a:rPr lang="en-US" altLang="ru" sz="2400" dirty="0" smtClean="0"/>
              <a:t>.</a:t>
            </a:r>
            <a:r>
              <a:rPr lang="en-US" altLang="ru" sz="2400" dirty="0" smtClean="0"/>
              <a:t>8</a:t>
            </a:r>
            <a:endParaRPr lang="zh-CN" altLang="en-US" dirty="0"/>
          </a:p>
          <a:p>
            <a:pPr marL="0" indent="0">
              <a:buNone/>
            </a:pPr>
            <a:r>
              <a:rPr lang="ru-RU" sz="2400" dirty="0" smtClean="0"/>
              <a:t>Помочь проекту </a:t>
            </a:r>
            <a:r>
              <a:rPr lang="en-US" altLang="ru" sz="2400" dirty="0" smtClean="0"/>
              <a:t>.......................................................................9</a:t>
            </a:r>
            <a:endParaRPr lang="zh-CN" altLang="en-US" dirty="0"/>
          </a:p>
          <a:p>
            <a:pPr marL="0" indent="0">
              <a:buNone/>
            </a:pPr>
            <a:r>
              <a:rPr lang="ru-RU" sz="2400" dirty="0" smtClean="0"/>
              <a:t>Связаться с нами </a:t>
            </a:r>
            <a:r>
              <a:rPr lang="en-US" altLang="ru" sz="2400" dirty="0" smtClean="0"/>
              <a:t>.....................................................................10</a:t>
            </a:r>
            <a:endParaRPr lang="zh-CN" altLang="en-US" dirty="0"/>
          </a:p>
        </p:txBody>
      </p:sp>
      <p:sp>
        <p:nvSpPr>
          <p:cNvPr id="1048606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048607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608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9" name="Подзаголовок 2"/>
          <p:cNvSpPr txBox="1"/>
          <p:nvPr/>
        </p:nvSpPr>
        <p:spPr>
          <a:xfrm>
            <a:off x="696035" y="575896"/>
            <a:ext cx="40594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МЕНЮ</a:t>
            </a:r>
            <a:endParaRPr lang="ru-RU" sz="2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97155" name="Рисунок 9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/>
              <a:t>2</a:t>
            </a:r>
          </a:p>
        </p:txBody>
      </p:sp>
      <p:sp>
        <p:nvSpPr>
          <p:cNvPr id="1048587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88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ажные события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589" name="Прямоугольник 19"/>
          <p:cNvSpPr/>
          <p:nvPr/>
        </p:nvSpPr>
        <p:spPr>
          <a:xfrm>
            <a:off x="-1703972" y="1780996"/>
            <a:ext cx="2658140" cy="4448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0" name="Прямоугольник 33"/>
          <p:cNvSpPr/>
          <p:nvPr/>
        </p:nvSpPr>
        <p:spPr>
          <a:xfrm>
            <a:off x="7916278" y="1780997"/>
            <a:ext cx="2658140" cy="444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2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591" name="Объект 2"/>
          <p:cNvSpPr txBox="1"/>
          <p:nvPr/>
        </p:nvSpPr>
        <p:spPr>
          <a:xfrm>
            <a:off x="1444923" y="3428999"/>
            <a:ext cx="5980600" cy="228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1600"/>
              </a:lnSpc>
              <a:buNone/>
            </a:pP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48592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742" name="TextBox 1048741"/>
          <p:cNvSpPr txBox="1"/>
          <p:nvPr/>
        </p:nvSpPr>
        <p:spPr>
          <a:xfrm>
            <a:off x="1165361" y="1809009"/>
            <a:ext cx="697387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5 </a:t>
            </a:r>
            <a:r>
              <a:rPr lang="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декабр</a:t>
            </a: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в рамках Родительского клуба ЦСУ прошла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вторая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встреча с врачом психиатром, тема встречи: «Как распознать депрессию?  Как распознать суицидальный риск у ребенка».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однимал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сь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такие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вопросы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как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«подход в работе с детьми с диагнозом СДВГ»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«как распознать первые признаки депрессии у детей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профилактика», «мифы о лекарственной терапии» и другие. Специалист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-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врач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психиатр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Полина Сергеевна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Носова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сопровождение от ЦСУ –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специалист по социальной работ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е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Юлия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Шапавалова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dirty="0"/>
          </a:p>
        </p:txBody>
      </p:sp>
      <p:sp>
        <p:nvSpPr>
          <p:cNvPr id="1048748" name="TextBox 1048747"/>
          <p:cNvSpPr txBox="1"/>
          <p:nvPr/>
        </p:nvSpPr>
        <p:spPr>
          <a:xfrm>
            <a:off x="1175799" y="3045180"/>
            <a:ext cx="696344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6 декабря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состоялся благодарственный молебен по окончании обучения в Школе приемных родителей в Покровском храме Обители.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Отец Тихон Кречетов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вручил сертификаты выпускникам 62 группы и сказал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родителям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напутственные слова.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Ведущие: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Надежда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Терехина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Наталия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Михайлова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endParaRPr lang="zh-CN" altLang="en-US" dirty="0"/>
          </a:p>
        </p:txBody>
      </p:sp>
      <p:sp>
        <p:nvSpPr>
          <p:cNvPr id="1048749" name="TextBox 1048748"/>
          <p:cNvSpPr txBox="1"/>
          <p:nvPr/>
        </p:nvSpPr>
        <p:spPr>
          <a:xfrm>
            <a:off x="1165361" y="3884197"/>
            <a:ext cx="689186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10 декабря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 рамках проекта «Реставрация жизненного пути» прошел мастер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класс по реставрации иконы.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Ведущ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искусствовед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Полина </a:t>
            </a:r>
            <a:r>
              <a:rPr lang="ru-RU" sz="1200" b="0" i="1" dirty="0" err="1">
                <a:solidFill>
                  <a:srgbClr val="000000"/>
                </a:solidFill>
                <a:ea typeface="Times New Roman"/>
                <a:cs typeface="Times New Roman"/>
              </a:rPr>
              <a:t>Тычинская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i="1" dirty="0"/>
          </a:p>
        </p:txBody>
      </p:sp>
      <p:sp>
        <p:nvSpPr>
          <p:cNvPr id="1048750" name="TextBox 1048749"/>
          <p:cNvSpPr txBox="1"/>
          <p:nvPr/>
        </p:nvSpPr>
        <p:spPr>
          <a:xfrm>
            <a:off x="1175799" y="4420923"/>
            <a:ext cx="720865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12 декабря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состоялась очередная встреча с матушкой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Ольгой Юревич.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Тема встречи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: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"Предназначение мужа. Предназначение жены".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Ведущ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ие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: матушка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Ольга Юревич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специалист по социальной работе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Анна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Лужина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dirty="0"/>
          </a:p>
        </p:txBody>
      </p:sp>
      <p:sp>
        <p:nvSpPr>
          <p:cNvPr id="1048751" name="TextBox 1048750"/>
          <p:cNvSpPr txBox="1"/>
          <p:nvPr/>
        </p:nvSpPr>
        <p:spPr>
          <a:xfrm>
            <a:off x="1175799" y="5123074"/>
            <a:ext cx="7052161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16 декабря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прошла онлайн встреча с бездетными семейными парами из проекта «Давай повенчаемся».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Участники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обсуждали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возможность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принятия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детей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свои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семьи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другие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смежные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темы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отвечали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на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вопросы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руководитель ЦСУ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Елена </a:t>
            </a:r>
            <a:r>
              <a:rPr lang="ru-RU" sz="1200" b="0" i="1" dirty="0" err="1">
                <a:solidFill>
                  <a:srgbClr val="000000"/>
                </a:solidFill>
                <a:ea typeface="Times New Roman"/>
                <a:cs typeface="Times New Roman"/>
              </a:rPr>
              <a:t>Мораш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 специалист по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соц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иальной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работе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Анна Лужина. </a:t>
            </a:r>
            <a:endParaRPr lang="zh-CN" alt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-RU" sz="1400" dirty="0"/>
              <a:t>3</a:t>
            </a:r>
            <a:endParaRPr lang="zh-CN" altLang="en-US"/>
          </a:p>
        </p:txBody>
      </p:sp>
      <p:sp>
        <p:nvSpPr>
          <p:cNvPr id="1048599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0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ажные события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601" name="Прямоугольник 19"/>
          <p:cNvSpPr/>
          <p:nvPr/>
        </p:nvSpPr>
        <p:spPr>
          <a:xfrm>
            <a:off x="-1703972" y="1780996"/>
            <a:ext cx="2658140" cy="4448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2" name="Прямоугольник 33"/>
          <p:cNvSpPr/>
          <p:nvPr/>
        </p:nvSpPr>
        <p:spPr>
          <a:xfrm>
            <a:off x="7916278" y="1780997"/>
            <a:ext cx="2658140" cy="444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3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603" name="Объект 2"/>
          <p:cNvSpPr txBox="1"/>
          <p:nvPr/>
        </p:nvSpPr>
        <p:spPr>
          <a:xfrm>
            <a:off x="1387751" y="2793932"/>
            <a:ext cx="5980600" cy="228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1600"/>
              </a:lnSpc>
              <a:buNone/>
            </a:pP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48604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97171" name="Изображение 1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6891" y="1965233"/>
            <a:ext cx="4125109" cy="4125109"/>
          </a:xfrm>
          <a:prstGeom prst="rect">
            <a:avLst/>
          </a:prstGeom>
        </p:spPr>
      </p:pic>
      <p:pic>
        <p:nvPicPr>
          <p:cNvPr id="2097173" name="Изображение 18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65234"/>
            <a:ext cx="4109720" cy="4109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/>
              <a:t>4</a:t>
            </a:r>
            <a:endParaRPr lang="zh-CN" altLang="en-US"/>
          </a:p>
        </p:txBody>
      </p:sp>
      <p:sp>
        <p:nvSpPr>
          <p:cNvPr id="1048760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61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ажные события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762" name="Прямоугольник 19"/>
          <p:cNvSpPr/>
          <p:nvPr/>
        </p:nvSpPr>
        <p:spPr>
          <a:xfrm>
            <a:off x="-1703972" y="1780996"/>
            <a:ext cx="2658140" cy="4448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63" name="Прямоугольник 33"/>
          <p:cNvSpPr/>
          <p:nvPr/>
        </p:nvSpPr>
        <p:spPr>
          <a:xfrm>
            <a:off x="7916278" y="1780997"/>
            <a:ext cx="2658140" cy="444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68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764" name="Объект 2"/>
          <p:cNvSpPr txBox="1"/>
          <p:nvPr/>
        </p:nvSpPr>
        <p:spPr>
          <a:xfrm>
            <a:off x="1174273" y="3664858"/>
            <a:ext cx="6795454" cy="152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1600"/>
              </a:lnSpc>
              <a:buNone/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21 декабря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состоялась встреча для подростков в Киноклубе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Участники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смотрели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фильм «Шоу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Трумана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».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Затем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состоялось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совместное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обсуждение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таких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тем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как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свобода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выбора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взросление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возможность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выйти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из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привычного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сценария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Подобные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встречи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открыва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ют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возможность задуматься над развитием личностных смыслов и услышать мнение другого человека. Ведущие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психолог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Василий </a:t>
            </a:r>
            <a:r>
              <a:rPr lang="ru-RU" sz="1200" b="0" i="1" dirty="0" err="1">
                <a:solidFill>
                  <a:srgbClr val="000000"/>
                </a:solidFill>
                <a:ea typeface="Times New Roman"/>
                <a:cs typeface="Times New Roman"/>
              </a:rPr>
              <a:t>Рамайя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специалист по социальной работе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Юлия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Шапавалова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1048765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776" name="TextBox 1048775"/>
          <p:cNvSpPr txBox="1"/>
          <p:nvPr/>
        </p:nvSpPr>
        <p:spPr>
          <a:xfrm>
            <a:off x="1134721" y="1805192"/>
            <a:ext cx="710693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17 декабря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 рамках проекта «Реставрация жизненного пути» прошло занятие в психологической группе. Ведущие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психологи ЦСУ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Елена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Мораш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 </a:t>
            </a:r>
            <a:r>
              <a:rPr 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Наталия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Матвеева.</a:t>
            </a:r>
            <a:endParaRPr lang="zh-CN" altLang="en-US" i="1" dirty="0"/>
          </a:p>
        </p:txBody>
      </p:sp>
      <p:sp>
        <p:nvSpPr>
          <p:cNvPr id="1048777" name="TextBox 1048776"/>
          <p:cNvSpPr txBox="1"/>
          <p:nvPr/>
        </p:nvSpPr>
        <p:spPr>
          <a:xfrm>
            <a:off x="1174273" y="2498752"/>
            <a:ext cx="689904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17 декабря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 домовом храме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Обители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был совершен молебен, на который были приглашены участники СВО и их родные. После молебна в Голубой гостиной прошла встреча за чашкой чая с </a:t>
            </a:r>
            <a:r>
              <a:rPr lang="ru-RU" sz="1200" b="0" i="1" dirty="0" err="1">
                <a:solidFill>
                  <a:srgbClr val="000000"/>
                </a:solidFill>
                <a:ea typeface="Times New Roman"/>
                <a:cs typeface="Times New Roman"/>
              </a:rPr>
              <a:t>игуменией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Елизаветой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 сотрудниками Центра семейного устройства.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Ведущие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Иерей Александр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руководитель ЦСУ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Елена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Мораш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специалисты по социальной работе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Анна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Лужина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Юлия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Шапавалова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zh-CN" altLang="en-US" dirty="0"/>
          </a:p>
        </p:txBody>
      </p:sp>
      <p:sp>
        <p:nvSpPr>
          <p:cNvPr id="1048778" name="TextBox 1048777"/>
          <p:cNvSpPr txBox="1"/>
          <p:nvPr/>
        </p:nvSpPr>
        <p:spPr>
          <a:xfrm>
            <a:off x="1119829" y="4956405"/>
            <a:ext cx="69139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25 декабря</a:t>
            </a:r>
            <a:r>
              <a:rPr lang="en-US" altLang="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благодаря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выделенным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НЛМК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благотворительным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билетам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ребята из Подросткового клуба и их родители посетили «Новый год на ГУМ-катке»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/>
              <a:t>5</a:t>
            </a:r>
            <a:endParaRPr lang="zh-CN" altLang="en-US"/>
          </a:p>
        </p:txBody>
      </p:sp>
      <p:sp>
        <p:nvSpPr>
          <p:cNvPr id="1048787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88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ажные события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789" name="Прямоугольник 19"/>
          <p:cNvSpPr/>
          <p:nvPr/>
        </p:nvSpPr>
        <p:spPr>
          <a:xfrm>
            <a:off x="-1703972" y="1780996"/>
            <a:ext cx="2658140" cy="4448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90" name="Прямоугольник 33"/>
          <p:cNvSpPr/>
          <p:nvPr/>
        </p:nvSpPr>
        <p:spPr>
          <a:xfrm>
            <a:off x="7916278" y="1780997"/>
            <a:ext cx="2658140" cy="444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70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791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97176" name="Рисунок 3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88315" y="1884912"/>
            <a:ext cx="5693816" cy="42703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/>
              <a:t>6</a:t>
            </a:r>
            <a:endParaRPr lang="zh-CN" altLang="en-US"/>
          </a:p>
        </p:txBody>
      </p:sp>
      <p:sp>
        <p:nvSpPr>
          <p:cNvPr id="1048611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2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ажные события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613" name="Прямоугольник 19"/>
          <p:cNvSpPr/>
          <p:nvPr/>
        </p:nvSpPr>
        <p:spPr>
          <a:xfrm>
            <a:off x="-1703972" y="1780996"/>
            <a:ext cx="2658140" cy="4448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4" name="Прямоугольник 33"/>
          <p:cNvSpPr/>
          <p:nvPr/>
        </p:nvSpPr>
        <p:spPr>
          <a:xfrm>
            <a:off x="7916278" y="1780997"/>
            <a:ext cx="2658140" cy="444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6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616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779" name="TextBox 1048778"/>
          <p:cNvSpPr txBox="1"/>
          <p:nvPr/>
        </p:nvSpPr>
        <p:spPr>
          <a:xfrm>
            <a:off x="1097021" y="1798021"/>
            <a:ext cx="694995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25 декабря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в канун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Н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ового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года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Подростковый клуб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посетил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заслуженная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артистка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России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Алена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Бабенко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актриса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теа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тр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"Современник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".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На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творческую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встречу пришли все ребята, которые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прошлом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месяце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были на экскурсии «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Закулисье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» и смотрели спектакль "Житие FM"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также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их родители. Все активно общались, задавали вопросы.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Участники: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Алена Бабенко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специалист по социальной работе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Юлия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Шаповалова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i="1" dirty="0"/>
          </a:p>
        </p:txBody>
      </p:sp>
      <p:sp>
        <p:nvSpPr>
          <p:cNvPr id="1048794" name="TextBox 1048793"/>
          <p:cNvSpPr txBox="1"/>
          <p:nvPr/>
        </p:nvSpPr>
        <p:spPr>
          <a:xfrm>
            <a:off x="1097021" y="2883058"/>
            <a:ext cx="704126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1200" b="1" i="0" dirty="0">
                <a:solidFill>
                  <a:srgbClr val="000000"/>
                </a:solidFill>
                <a:ea typeface="Times New Roman"/>
                <a:cs typeface="Times New Roman"/>
              </a:rPr>
              <a:t>28 декабря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в Голубой гостиной состоялся концерт «Музыка для души»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посвящённый творчеству И. С. Баха. Прозвучали вокальные и инструментальные произведения великого композитора в профессиональном исполнении, 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также хоровые произведения в исполнении хора Центра семейного устройства. На концерте для зрителей был представлен небольшой экскурс в биографию и творческий путь композитора.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Организаторы: руководитель ЦСУ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Елена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Мораш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руководитель хора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Нина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Самойлова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endParaRPr lang="zh-CN" altLang="en-US" dirty="0"/>
          </a:p>
        </p:txBody>
      </p:sp>
      <p:sp>
        <p:nvSpPr>
          <p:cNvPr id="1048795" name="TextBox 1048794"/>
          <p:cNvSpPr txBox="1"/>
          <p:nvPr/>
        </p:nvSpPr>
        <p:spPr>
          <a:xfrm>
            <a:off x="1097021" y="4120217"/>
            <a:ext cx="702296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" altLang="ru" sz="12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Каждый четверг </a:t>
            </a:r>
            <a:r>
              <a:rPr lang="ru" altLang="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продолжает</a:t>
            </a:r>
            <a:r>
              <a:rPr lang="en-US" altLang="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работу психологическая группа поддержки бездетных женщин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р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азбирали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причин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ы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психологического бесплодия. Ведущая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психолог ЦСУ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Анастасия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Коробейников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i="1" dirty="0"/>
          </a:p>
        </p:txBody>
      </p:sp>
      <p:sp>
        <p:nvSpPr>
          <p:cNvPr id="1048796" name="TextBox 1048795"/>
          <p:cNvSpPr txBox="1"/>
          <p:nvPr/>
        </p:nvSpPr>
        <p:spPr>
          <a:xfrm>
            <a:off x="1097021" y="4844567"/>
            <a:ext cx="698781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altLang="ru" sz="12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Каждый четверг</a:t>
            </a:r>
            <a:r>
              <a:rPr lang="en-US" altLang="ru" sz="1200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проход</a:t>
            </a:r>
            <a:r>
              <a:rPr lang="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ят</a:t>
            </a:r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занятия хора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шла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подготовка к концерту, </a:t>
            </a:r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посвященному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творчеству </a:t>
            </a:r>
            <a:r>
              <a:rPr lang="ru-RU" sz="1200" b="0" i="0" dirty="0" err="1">
                <a:solidFill>
                  <a:srgbClr val="000000"/>
                </a:solidFill>
                <a:ea typeface="Times New Roman"/>
                <a:cs typeface="Times New Roman"/>
              </a:rPr>
              <a:t>И.С.Баха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endParaRPr lang="zh-CN" altLang="en-US" dirty="0"/>
          </a:p>
        </p:txBody>
      </p:sp>
      <p:sp>
        <p:nvSpPr>
          <p:cNvPr id="1048797" name="TextBox 1048796"/>
          <p:cNvSpPr txBox="1"/>
          <p:nvPr/>
        </p:nvSpPr>
        <p:spPr>
          <a:xfrm>
            <a:off x="1079448" y="5418070"/>
            <a:ext cx="669397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539115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ru" sz="12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Каждую пятницу</a:t>
            </a:r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проход</a:t>
            </a:r>
            <a:r>
              <a:rPr lang="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ят</a:t>
            </a:r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занятия в группе «Учимся общаться» для подростков от 13-15 лет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где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ребята развив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али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навыки общения и уверенности в себе, работа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ли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с самооценкой, </a:t>
            </a:r>
            <a:r>
              <a:rPr lang="ru-RU" sz="1200" b="0" i="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уч</a:t>
            </a:r>
            <a:r>
              <a:rPr 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ились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лучше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понимать себя и других.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Ведущая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-</a:t>
            </a:r>
            <a:r>
              <a:rPr lang="ru-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 психолог ЦСУ </a:t>
            </a:r>
            <a:r>
              <a:rPr lang="ru-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Анна</a:t>
            </a:r>
            <a:r>
              <a:rPr lang="en-US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" altLang="ru" sz="1200" b="0" i="1" dirty="0">
                <a:solidFill>
                  <a:srgbClr val="000000"/>
                </a:solidFill>
                <a:ea typeface="Times New Roman"/>
                <a:cs typeface="Times New Roman"/>
              </a:rPr>
              <a:t>Железнякова</a:t>
            </a:r>
            <a:r>
              <a:rPr lang="en-US" altLang="ru" sz="1200" b="0" i="0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zh-CN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7021" y="4119278"/>
            <a:ext cx="6244058" cy="6125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7021" y="4843629"/>
            <a:ext cx="6244058" cy="46260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7021" y="5418070"/>
            <a:ext cx="624405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/>
              <a:t>7</a:t>
            </a:r>
            <a:endParaRPr lang="zh-CN" altLang="en-US"/>
          </a:p>
        </p:txBody>
      </p:sp>
      <p:sp>
        <p:nvSpPr>
          <p:cNvPr id="1048804" name="Прямоугольник 14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05" name="Подзаголовок 2"/>
          <p:cNvSpPr txBox="1"/>
          <p:nvPr/>
        </p:nvSpPr>
        <p:spPr>
          <a:xfrm>
            <a:off x="682388" y="585833"/>
            <a:ext cx="5030226" cy="77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ажные события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  <a:cs typeface="TS Remarker" pitchFamily="50" charset="-52"/>
            </a:endParaRPr>
          </a:p>
        </p:txBody>
      </p:sp>
      <p:sp>
        <p:nvSpPr>
          <p:cNvPr id="1048806" name="Прямоугольник 19"/>
          <p:cNvSpPr/>
          <p:nvPr/>
        </p:nvSpPr>
        <p:spPr>
          <a:xfrm>
            <a:off x="-1703972" y="1780996"/>
            <a:ext cx="2658140" cy="4448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807" name="Прямоугольник 33"/>
          <p:cNvSpPr/>
          <p:nvPr/>
        </p:nvSpPr>
        <p:spPr>
          <a:xfrm>
            <a:off x="7916278" y="1780997"/>
            <a:ext cx="2658140" cy="444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79" name="Рисунок 34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12838" y="4097968"/>
            <a:ext cx="2497950" cy="4214824"/>
          </a:xfrm>
          <a:prstGeom prst="rect">
            <a:avLst/>
          </a:prstGeom>
        </p:spPr>
      </p:pic>
      <p:sp>
        <p:nvSpPr>
          <p:cNvPr id="1048808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 </a:t>
            </a:r>
            <a:r>
              <a:rPr 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97182" name="Изображение 1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3282" y="1973490"/>
            <a:ext cx="5417185" cy="4063365"/>
          </a:xfrm>
          <a:prstGeom prst="rect">
            <a:avLst/>
          </a:prstGeom>
        </p:spPr>
      </p:pic>
      <p:pic>
        <p:nvPicPr>
          <p:cNvPr id="2097183" name="Изображение 1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27550" y="1971559"/>
            <a:ext cx="3049108" cy="4065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Прямоугольник 22"/>
          <p:cNvSpPr/>
          <p:nvPr/>
        </p:nvSpPr>
        <p:spPr>
          <a:xfrm>
            <a:off x="223283" y="1535933"/>
            <a:ext cx="2681842" cy="18495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3" name="Прямоугольник 3"/>
          <p:cNvSpPr/>
          <p:nvPr/>
        </p:nvSpPr>
        <p:spPr>
          <a:xfrm>
            <a:off x="0" y="470603"/>
            <a:ext cx="9144000" cy="797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4" name="Прямоугольник 24"/>
          <p:cNvSpPr/>
          <p:nvPr/>
        </p:nvSpPr>
        <p:spPr>
          <a:xfrm>
            <a:off x="3355833" y="1971700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5" name="Подзаголовок 2"/>
          <p:cNvSpPr txBox="1"/>
          <p:nvPr/>
        </p:nvSpPr>
        <p:spPr>
          <a:xfrm>
            <a:off x="668739" y="582186"/>
            <a:ext cx="757933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  <a:cs typeface="TS Remarker" pitchFamily="50" charset="-52"/>
              </a:rPr>
              <a:t>Главные цифры месяца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636" name="Подзаголовок 2"/>
          <p:cNvSpPr txBox="1"/>
          <p:nvPr/>
        </p:nvSpPr>
        <p:spPr>
          <a:xfrm>
            <a:off x="2177053" y="650979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ru" sz="1400" dirty="0" smtClean="0"/>
              <a:t>8</a:t>
            </a:r>
            <a:endParaRPr lang="ru-RU" sz="1400" dirty="0"/>
          </a:p>
        </p:txBody>
      </p:sp>
      <p:sp>
        <p:nvSpPr>
          <p:cNvPr id="1048637" name="Прямоугольник 13"/>
          <p:cNvSpPr/>
          <p:nvPr/>
        </p:nvSpPr>
        <p:spPr>
          <a:xfrm>
            <a:off x="489097" y="1953171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8" name="Подзаголовок 2"/>
          <p:cNvSpPr txBox="1"/>
          <p:nvPr/>
        </p:nvSpPr>
        <p:spPr>
          <a:xfrm>
            <a:off x="489097" y="2159068"/>
            <a:ext cx="2025503" cy="76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4800" dirty="0" smtClean="0"/>
              <a:t>1</a:t>
            </a:r>
            <a:r>
              <a:rPr lang="en-US" altLang="ru-RU" sz="4800" dirty="0" smtClean="0"/>
              <a:t>5</a:t>
            </a:r>
            <a:r>
              <a:rPr lang="en-US" altLang="ru" sz="4800" dirty="0" smtClean="0"/>
              <a:t>4</a:t>
            </a:r>
            <a:r>
              <a:rPr lang="ru-RU" sz="4800" dirty="0" smtClean="0"/>
              <a:t> </a:t>
            </a:r>
            <a:r>
              <a:rPr lang="ru-RU" sz="2400" dirty="0" smtClean="0"/>
              <a:t>час</a:t>
            </a:r>
            <a:r>
              <a:rPr lang="ru" sz="2400" dirty="0" smtClean="0"/>
              <a:t>а</a:t>
            </a:r>
            <a:endParaRPr lang="zh-CN" altLang="en-US"/>
          </a:p>
        </p:txBody>
      </p:sp>
      <p:sp>
        <p:nvSpPr>
          <p:cNvPr id="1048639" name="Прямоугольник 31"/>
          <p:cNvSpPr/>
          <p:nvPr/>
        </p:nvSpPr>
        <p:spPr>
          <a:xfrm>
            <a:off x="3445654" y="1971700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60" name="Рисунок 30"/>
          <p:cNvPicPr>
            <a:picLocks noChangeAspect="1"/>
          </p:cNvPicPr>
          <p:nvPr/>
        </p:nvPicPr>
        <p:blipFill rotWithShape="1">
          <a:blip r:embed="rId2" cstate="print"/>
          <a:srcRect b="33728"/>
          <a:stretch>
            <a:fillRect/>
          </a:stretch>
        </p:blipFill>
        <p:spPr>
          <a:xfrm rot="5400000">
            <a:off x="5245247" y="3963580"/>
            <a:ext cx="2497950" cy="4214824"/>
          </a:xfrm>
          <a:prstGeom prst="rect">
            <a:avLst/>
          </a:prstGeom>
        </p:spPr>
      </p:pic>
      <p:sp>
        <p:nvSpPr>
          <p:cNvPr id="1048640" name="Прямоугольник 32"/>
          <p:cNvSpPr/>
          <p:nvPr/>
        </p:nvSpPr>
        <p:spPr>
          <a:xfrm>
            <a:off x="3488740" y="1909799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1" name="Подзаголовок 2"/>
          <p:cNvSpPr txBox="1"/>
          <p:nvPr/>
        </p:nvSpPr>
        <p:spPr>
          <a:xfrm>
            <a:off x="538844" y="1476693"/>
            <a:ext cx="2050719" cy="236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00" dirty="0" smtClean="0"/>
              <a:t>проведено</a:t>
            </a:r>
            <a:endParaRPr lang="ru-RU" sz="900" dirty="0" smtClean="0"/>
          </a:p>
          <a:p>
            <a:pPr algn="l">
              <a:lnSpc>
                <a:spcPts val="2000"/>
              </a:lnSpc>
            </a:pPr>
            <a:endParaRPr lang="ru-RU" sz="2400" dirty="0" smtClean="0"/>
          </a:p>
        </p:txBody>
      </p:sp>
      <p:sp>
        <p:nvSpPr>
          <p:cNvPr id="1048642" name="Прямоугольник 23"/>
          <p:cNvSpPr/>
          <p:nvPr/>
        </p:nvSpPr>
        <p:spPr>
          <a:xfrm>
            <a:off x="3090019" y="1554462"/>
            <a:ext cx="2681842" cy="18495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3" name="Прямоугольник 35"/>
          <p:cNvSpPr/>
          <p:nvPr/>
        </p:nvSpPr>
        <p:spPr>
          <a:xfrm>
            <a:off x="3479861" y="1953093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4" name="Подзаголовок 2"/>
          <p:cNvSpPr txBox="1"/>
          <p:nvPr/>
        </p:nvSpPr>
        <p:spPr>
          <a:xfrm>
            <a:off x="3506623" y="1476692"/>
            <a:ext cx="2025503" cy="658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375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" sz="1600" dirty="0" smtClean="0"/>
              <a:t>состоялась</a:t>
            </a:r>
            <a:r>
              <a:rPr lang="en-US" altLang="ru" sz="1600" dirty="0" smtClean="0"/>
              <a:t> </a:t>
            </a:r>
            <a:r>
              <a:rPr lang="ru" altLang="ru" sz="1600" dirty="0" smtClean="0"/>
              <a:t>встреча</a:t>
            </a:r>
            <a:endParaRPr lang="ru-RU" sz="900" dirty="0" smtClean="0"/>
          </a:p>
        </p:txBody>
      </p:sp>
      <p:sp>
        <p:nvSpPr>
          <p:cNvPr id="1048645" name="Подзаголовок 2"/>
          <p:cNvSpPr txBox="1"/>
          <p:nvPr/>
        </p:nvSpPr>
        <p:spPr>
          <a:xfrm>
            <a:off x="3424248" y="2173544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ru" sz="4800" dirty="0" smtClean="0"/>
              <a:t>4</a:t>
            </a:r>
            <a:endParaRPr lang="ru-RU" sz="2400" dirty="0" smtClean="0"/>
          </a:p>
        </p:txBody>
      </p:sp>
      <p:sp>
        <p:nvSpPr>
          <p:cNvPr id="1048646" name="Подзаголовок 2"/>
          <p:cNvSpPr txBox="1"/>
          <p:nvPr/>
        </p:nvSpPr>
        <p:spPr>
          <a:xfrm>
            <a:off x="489097" y="2665570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2000" dirty="0" smtClean="0"/>
              <a:t>консультаций психологов </a:t>
            </a:r>
          </a:p>
          <a:p>
            <a:pPr algn="l">
              <a:lnSpc>
                <a:spcPts val="2000"/>
              </a:lnSpc>
            </a:pPr>
            <a:endParaRPr lang="ru-RU" sz="2400" dirty="0" smtClean="0"/>
          </a:p>
          <a:p>
            <a:pPr algn="l">
              <a:lnSpc>
                <a:spcPts val="2000"/>
              </a:lnSpc>
            </a:pPr>
            <a:endParaRPr lang="ru-RU" sz="2400" dirty="0"/>
          </a:p>
        </p:txBody>
      </p:sp>
      <p:sp>
        <p:nvSpPr>
          <p:cNvPr id="1048647" name="Подзаголовок 2"/>
          <p:cNvSpPr txBox="1"/>
          <p:nvPr/>
        </p:nvSpPr>
        <p:spPr>
          <a:xfrm>
            <a:off x="3170938" y="2702397"/>
            <a:ext cx="2597378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" altLang="en-US" sz="2000" dirty="0" smtClean="0"/>
              <a:t>психологических</a:t>
            </a:r>
            <a:r>
              <a:rPr lang="en-US" altLang="ru" sz="2000" dirty="0" smtClean="0"/>
              <a:t> </a:t>
            </a:r>
            <a:r>
              <a:rPr lang="ru" altLang="ru" sz="2000" dirty="0" smtClean="0"/>
              <a:t>групп</a:t>
            </a:r>
            <a:endParaRPr lang="zh-CN" altLang="en-US"/>
          </a:p>
        </p:txBody>
      </p:sp>
      <p:sp>
        <p:nvSpPr>
          <p:cNvPr id="1048648" name="Прямоугольник 36"/>
          <p:cNvSpPr/>
          <p:nvPr/>
        </p:nvSpPr>
        <p:spPr>
          <a:xfrm>
            <a:off x="223283" y="3642439"/>
            <a:ext cx="2681842" cy="18495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9" name="Прямоугольник 37"/>
          <p:cNvSpPr/>
          <p:nvPr/>
        </p:nvSpPr>
        <p:spPr>
          <a:xfrm>
            <a:off x="3355833" y="4078206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50" name="Прямоугольник 38"/>
          <p:cNvSpPr/>
          <p:nvPr/>
        </p:nvSpPr>
        <p:spPr>
          <a:xfrm>
            <a:off x="489097" y="4059677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51" name="Прямоугольник 39"/>
          <p:cNvSpPr/>
          <p:nvPr/>
        </p:nvSpPr>
        <p:spPr>
          <a:xfrm>
            <a:off x="3445654" y="4078206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52" name="Прямоугольник 40"/>
          <p:cNvSpPr/>
          <p:nvPr/>
        </p:nvSpPr>
        <p:spPr>
          <a:xfrm>
            <a:off x="3488740" y="4016305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53" name="Подзаголовок 2"/>
          <p:cNvSpPr txBox="1"/>
          <p:nvPr/>
        </p:nvSpPr>
        <p:spPr>
          <a:xfrm>
            <a:off x="489097" y="3602326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00" dirty="0" smtClean="0"/>
              <a:t>проведено</a:t>
            </a:r>
            <a:endParaRPr lang="ru-RU" sz="900" dirty="0" smtClean="0"/>
          </a:p>
          <a:p>
            <a:pPr algn="l">
              <a:lnSpc>
                <a:spcPts val="2000"/>
              </a:lnSpc>
            </a:pPr>
            <a:endParaRPr lang="ru-RU" sz="2400" dirty="0" smtClean="0"/>
          </a:p>
          <a:p>
            <a:pPr algn="l">
              <a:lnSpc>
                <a:spcPts val="2000"/>
              </a:lnSpc>
            </a:pPr>
            <a:endParaRPr lang="ru-RU" sz="2400" dirty="0"/>
          </a:p>
        </p:txBody>
      </p:sp>
      <p:sp>
        <p:nvSpPr>
          <p:cNvPr id="1048654" name="Прямоугольник 42"/>
          <p:cNvSpPr/>
          <p:nvPr/>
        </p:nvSpPr>
        <p:spPr>
          <a:xfrm>
            <a:off x="3109409" y="3640517"/>
            <a:ext cx="2681842" cy="18495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55" name="Прямоугольник 43"/>
          <p:cNvSpPr/>
          <p:nvPr/>
        </p:nvSpPr>
        <p:spPr>
          <a:xfrm>
            <a:off x="3479861" y="4059599"/>
            <a:ext cx="2025503" cy="67292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56" name="Подзаголовок 2"/>
          <p:cNvSpPr txBox="1"/>
          <p:nvPr/>
        </p:nvSpPr>
        <p:spPr>
          <a:xfrm>
            <a:off x="3480544" y="3607225"/>
            <a:ext cx="2025503" cy="658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00" dirty="0" smtClean="0"/>
              <a:t>запущен</a:t>
            </a:r>
            <a:endParaRPr lang="ru-RU" sz="900" dirty="0" smtClean="0"/>
          </a:p>
          <a:p>
            <a:pPr algn="l">
              <a:lnSpc>
                <a:spcPts val="2000"/>
              </a:lnSpc>
            </a:pPr>
            <a:endParaRPr lang="ru-RU" sz="2400" dirty="0" smtClean="0"/>
          </a:p>
          <a:p>
            <a:pPr algn="l">
              <a:lnSpc>
                <a:spcPts val="2000"/>
              </a:lnSpc>
            </a:pPr>
            <a:endParaRPr lang="ru-RU" sz="2400" dirty="0"/>
          </a:p>
        </p:txBody>
      </p:sp>
      <p:sp>
        <p:nvSpPr>
          <p:cNvPr id="1048657" name="Подзаголовок 2"/>
          <p:cNvSpPr txBox="1"/>
          <p:nvPr/>
        </p:nvSpPr>
        <p:spPr>
          <a:xfrm>
            <a:off x="3434194" y="4231078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4800" dirty="0" smtClean="0"/>
              <a:t>1</a:t>
            </a:r>
            <a:endParaRPr lang="ru-RU" sz="2400" dirty="0" smtClean="0"/>
          </a:p>
          <a:p>
            <a:pPr algn="l">
              <a:lnSpc>
                <a:spcPts val="2000"/>
              </a:lnSpc>
            </a:pPr>
            <a:endParaRPr lang="ru-RU" sz="2400" dirty="0"/>
          </a:p>
        </p:txBody>
      </p:sp>
      <p:sp>
        <p:nvSpPr>
          <p:cNvPr id="1048658" name="Подзаголовок 2"/>
          <p:cNvSpPr txBox="1"/>
          <p:nvPr/>
        </p:nvSpPr>
        <p:spPr>
          <a:xfrm>
            <a:off x="3484221" y="4775427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2000" dirty="0" smtClean="0"/>
              <a:t>родительский клуб</a:t>
            </a:r>
          </a:p>
          <a:p>
            <a:pPr algn="l">
              <a:lnSpc>
                <a:spcPts val="2000"/>
              </a:lnSpc>
            </a:pPr>
            <a:endParaRPr lang="ru-RU" sz="2400" dirty="0" smtClean="0"/>
          </a:p>
          <a:p>
            <a:pPr algn="l">
              <a:lnSpc>
                <a:spcPts val="2000"/>
              </a:lnSpc>
            </a:pPr>
            <a:endParaRPr lang="ru-RU" sz="2400" dirty="0"/>
          </a:p>
        </p:txBody>
      </p:sp>
      <p:sp>
        <p:nvSpPr>
          <p:cNvPr id="1048659" name="Подзаголовок 2"/>
          <p:cNvSpPr txBox="1"/>
          <p:nvPr/>
        </p:nvSpPr>
        <p:spPr>
          <a:xfrm>
            <a:off x="403302" y="4233848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ru" sz="4800" dirty="0" smtClean="0"/>
              <a:t>3</a:t>
            </a:r>
            <a:endParaRPr lang="ru-RU" sz="2400" dirty="0" smtClean="0"/>
          </a:p>
        </p:txBody>
      </p:sp>
      <p:sp>
        <p:nvSpPr>
          <p:cNvPr id="1048660" name="Подзаголовок 2"/>
          <p:cNvSpPr txBox="1"/>
          <p:nvPr/>
        </p:nvSpPr>
        <p:spPr>
          <a:xfrm>
            <a:off x="509984" y="4792225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2000" dirty="0" smtClean="0"/>
              <a:t>мероприяти</a:t>
            </a:r>
            <a:r>
              <a:rPr lang="ru" sz="2000" dirty="0" smtClean="0"/>
              <a:t>я</a:t>
            </a:r>
            <a:endParaRPr lang="zh-CN" altLang="en-US"/>
          </a:p>
        </p:txBody>
      </p:sp>
      <p:sp>
        <p:nvSpPr>
          <p:cNvPr id="1048661" name="Подзаголовок 2"/>
          <p:cNvSpPr txBox="1"/>
          <p:nvPr/>
        </p:nvSpPr>
        <p:spPr>
          <a:xfrm>
            <a:off x="223283" y="6509790"/>
            <a:ext cx="51633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Ежемесячный отчет Центра семейного устройства.</a:t>
            </a:r>
            <a:r>
              <a:rPr lang="en-US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" altLang="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Декабрь</a:t>
            </a:r>
            <a:r>
              <a:rPr lang="en-US" alt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 </a:t>
            </a:r>
            <a:r>
              <a:rPr lang="ru-RU" sz="1000" dirty="0" smtClean="0">
                <a:solidFill>
                  <a:srgbClr val="9AA08A"/>
                </a:solidFill>
                <a:latin typeface="Century Schoolbook" panose="02040604050505020304" pitchFamily="18" charset="0"/>
                <a:cs typeface="TS Remarker" pitchFamily="50" charset="-52"/>
              </a:rPr>
              <a:t>2025</a:t>
            </a:r>
            <a:endParaRPr lang="ru-RU" sz="1000" dirty="0">
              <a:solidFill>
                <a:srgbClr val="9AA08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48810" name="Прямоугольник 23"/>
          <p:cNvSpPr/>
          <p:nvPr/>
        </p:nvSpPr>
        <p:spPr>
          <a:xfrm>
            <a:off x="5963344" y="1567398"/>
            <a:ext cx="2668085" cy="1840017"/>
          </a:xfrm>
          <a:prstGeom prst="rect">
            <a:avLst/>
          </a:prstGeom>
          <a:solidFill>
            <a:srgbClr val="FFFFFF"/>
          </a:solidFill>
          <a:ln w="19050">
            <a:solidFill>
              <a:srgbClr val="A9D18E"/>
            </a:solidFill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48811" name="Прямоугольник 23"/>
          <p:cNvSpPr/>
          <p:nvPr/>
        </p:nvSpPr>
        <p:spPr>
          <a:xfrm>
            <a:off x="5995534" y="3646511"/>
            <a:ext cx="2670033" cy="1841356"/>
          </a:xfrm>
          <a:prstGeom prst="rect">
            <a:avLst/>
          </a:prstGeom>
          <a:solidFill>
            <a:srgbClr val="FFFFFF"/>
          </a:solidFill>
          <a:ln w="19050">
            <a:solidFill>
              <a:srgbClr val="A9D18E"/>
            </a:solidFill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48812" name="Прямоугольник 35"/>
          <p:cNvSpPr/>
          <p:nvPr/>
        </p:nvSpPr>
        <p:spPr>
          <a:xfrm>
            <a:off x="6302383" y="1971700"/>
            <a:ext cx="2025503" cy="672925"/>
          </a:xfrm>
          <a:prstGeom prst="rect">
            <a:avLst/>
          </a:prstGeom>
          <a:solidFill>
            <a:srgbClr val="FFFFFF"/>
          </a:solidFill>
          <a:ln>
            <a:solidFill>
              <a:srgbClr val="A9D18E"/>
            </a:solidFill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48813" name="Прямоугольник 35"/>
          <p:cNvSpPr/>
          <p:nvPr/>
        </p:nvSpPr>
        <p:spPr>
          <a:xfrm>
            <a:off x="6302382" y="4016305"/>
            <a:ext cx="2025503" cy="672925"/>
          </a:xfrm>
          <a:prstGeom prst="rect">
            <a:avLst/>
          </a:prstGeom>
          <a:solidFill>
            <a:srgbClr val="FFFFFF"/>
          </a:solidFill>
          <a:ln>
            <a:solidFill>
              <a:srgbClr val="A9D18E"/>
            </a:solidFill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48816" name="Подзаголовок 2"/>
          <p:cNvSpPr txBox="1"/>
          <p:nvPr/>
        </p:nvSpPr>
        <p:spPr>
          <a:xfrm>
            <a:off x="6222568" y="1455008"/>
            <a:ext cx="2050719" cy="236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00" dirty="0" smtClean="0">
                <a:latin typeface="Calibri"/>
              </a:rPr>
              <a:t>проведено</a:t>
            </a:r>
            <a:endParaRPr lang="ru-RU" sz="900" dirty="0" smtClean="0"/>
          </a:p>
          <a:p>
            <a:pPr algn="l">
              <a:lnSpc>
                <a:spcPts val="2000"/>
              </a:lnSpc>
            </a:pPr>
            <a:endParaRPr lang="ru-RU" sz="2400" dirty="0" smtClean="0"/>
          </a:p>
        </p:txBody>
      </p:sp>
      <p:sp>
        <p:nvSpPr>
          <p:cNvPr id="1048818" name="Подзаголовок 2"/>
          <p:cNvSpPr txBox="1"/>
          <p:nvPr/>
        </p:nvSpPr>
        <p:spPr>
          <a:xfrm>
            <a:off x="6272317" y="2173544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ru" sz="4800" dirty="0" smtClean="0">
                <a:latin typeface="Arial"/>
              </a:rPr>
              <a:t>4</a:t>
            </a:r>
            <a:endParaRPr lang="ru-RU" sz="2400" dirty="0" smtClean="0"/>
          </a:p>
        </p:txBody>
      </p:sp>
      <p:sp>
        <p:nvSpPr>
          <p:cNvPr id="1048820" name="Подзаголовок 2"/>
          <p:cNvSpPr txBox="1"/>
          <p:nvPr/>
        </p:nvSpPr>
        <p:spPr>
          <a:xfrm>
            <a:off x="5818063" y="2744108"/>
            <a:ext cx="3015433" cy="119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" altLang="en-US" sz="1800" dirty="0" smtClean="0">
                <a:latin typeface="Calibri"/>
              </a:rPr>
              <a:t>сеанса</a:t>
            </a:r>
            <a:r>
              <a:rPr lang="en-US" altLang="ru" sz="1800" dirty="0" smtClean="0">
                <a:latin typeface="Calibri"/>
              </a:rPr>
              <a:t> </a:t>
            </a:r>
            <a:r>
              <a:rPr lang="ru" altLang="ru" sz="1800" dirty="0" smtClean="0">
                <a:latin typeface="Calibri"/>
              </a:rPr>
              <a:t>музыкальной</a:t>
            </a:r>
            <a:r>
              <a:rPr lang="en-US" altLang="ru" sz="1800" dirty="0" smtClean="0">
                <a:latin typeface="Calibri"/>
              </a:rPr>
              <a:t> </a:t>
            </a:r>
            <a:r>
              <a:rPr lang="ru" altLang="ru" sz="1800" dirty="0" smtClean="0">
                <a:latin typeface="Calibri"/>
              </a:rPr>
              <a:t>терапии</a:t>
            </a:r>
            <a:endParaRPr lang="zh-CN" altLang="en-US" sz="1800"/>
          </a:p>
        </p:txBody>
      </p:sp>
      <p:sp>
        <p:nvSpPr>
          <p:cNvPr id="1048822" name="Подзаголовок 2"/>
          <p:cNvSpPr txBox="1"/>
          <p:nvPr/>
        </p:nvSpPr>
        <p:spPr>
          <a:xfrm>
            <a:off x="6287014" y="3551903"/>
            <a:ext cx="2050719" cy="236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1600" dirty="0" smtClean="0">
                <a:latin typeface="Calibri"/>
              </a:rPr>
              <a:t>проведено</a:t>
            </a:r>
            <a:endParaRPr lang="ru-RU" sz="900" dirty="0" smtClean="0"/>
          </a:p>
          <a:p>
            <a:pPr algn="l">
              <a:lnSpc>
                <a:spcPts val="2000"/>
              </a:lnSpc>
            </a:pPr>
            <a:endParaRPr lang="ru-RU" sz="2400" dirty="0" smtClean="0"/>
          </a:p>
        </p:txBody>
      </p:sp>
      <p:sp>
        <p:nvSpPr>
          <p:cNvPr id="1048824" name="Подзаголовок 2"/>
          <p:cNvSpPr txBox="1"/>
          <p:nvPr/>
        </p:nvSpPr>
        <p:spPr>
          <a:xfrm>
            <a:off x="6338512" y="4231078"/>
            <a:ext cx="2025503" cy="237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ru" sz="4800" dirty="0" smtClean="0">
                <a:latin typeface="Arial"/>
              </a:rPr>
              <a:t>4</a:t>
            </a:r>
            <a:endParaRPr lang="ru-RU" sz="2400" dirty="0" smtClean="0"/>
          </a:p>
        </p:txBody>
      </p:sp>
      <p:sp>
        <p:nvSpPr>
          <p:cNvPr id="1048826" name="Подзаголовок 2"/>
          <p:cNvSpPr txBox="1"/>
          <p:nvPr/>
        </p:nvSpPr>
        <p:spPr>
          <a:xfrm>
            <a:off x="5929339" y="4763017"/>
            <a:ext cx="2827863" cy="111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" altLang="en-US" sz="1800" dirty="0" smtClean="0">
                <a:latin typeface="Calibri"/>
              </a:rPr>
              <a:t>театральных</a:t>
            </a:r>
            <a:r>
              <a:rPr lang="en-US" altLang="ru" sz="1800" dirty="0" smtClean="0">
                <a:latin typeface="Calibri"/>
              </a:rPr>
              <a:t> </a:t>
            </a:r>
            <a:r>
              <a:rPr lang="ru" altLang="ru" sz="1800" dirty="0" smtClean="0">
                <a:latin typeface="Calibri"/>
              </a:rPr>
              <a:t>мастерских</a:t>
            </a:r>
            <a:endParaRPr lang="zh-CN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876</Words>
  <Application>Microsoft Office PowerPoint</Application>
  <PresentationFormat>Экран (4:3)</PresentationFormat>
  <Paragraphs>92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Century Schoolbook</vt:lpstr>
      <vt:lpstr>Times New Roman</vt:lpstr>
      <vt:lpstr>TS Remarker</vt:lpstr>
      <vt:lpstr>Тема Office</vt:lpstr>
      <vt:lpstr>Центр семейного 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Елизаветинский детский сад</dc:title>
  <dc:creator>Татьяна</dc:creator>
  <cp:lastModifiedBy>Энтина Татьяна</cp:lastModifiedBy>
  <cp:revision>3</cp:revision>
  <dcterms:created xsi:type="dcterms:W3CDTF">2025-08-15T06:50:31Z</dcterms:created>
  <dcterms:modified xsi:type="dcterms:W3CDTF">2026-02-18T14:23:13Z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92ed6f1fb08e4df1bf91fcc8f354b9da</vt:lpwstr>
  </property>
</Properties>
</file>